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64" r:id="rId5"/>
    <p:sldId id="258" r:id="rId6"/>
    <p:sldId id="268" r:id="rId7"/>
    <p:sldId id="259" r:id="rId8"/>
    <p:sldId id="265" r:id="rId9"/>
    <p:sldId id="272" r:id="rId10"/>
    <p:sldId id="260" r:id="rId11"/>
    <p:sldId id="266" r:id="rId12"/>
    <p:sldId id="261" r:id="rId13"/>
    <p:sldId id="269" r:id="rId14"/>
    <p:sldId id="262" r:id="rId15"/>
    <p:sldId id="270" r:id="rId16"/>
    <p:sldId id="263" r:id="rId17"/>
    <p:sldId id="27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Logistics Optimization for Delivery Routes – Amazon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915" y="3959942"/>
            <a:ext cx="3810000" cy="56781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Name : JUNEDUDDIN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202"/>
          </a:xfrm>
        </p:spPr>
        <p:txBody>
          <a:bodyPr>
            <a:normAutofit/>
          </a:bodyPr>
          <a:lstStyle/>
          <a:p>
            <a:r>
              <a:rPr sz="2400" dirty="0"/>
              <a:t>Task 4: Warehouse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564423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 </a:t>
            </a:r>
            <a:r>
              <a:rPr dirty="0"/>
              <a:t>Find top 3 warehouses with highest avg processing time</a:t>
            </a:r>
          </a:p>
          <a:p>
            <a:r>
              <a:rPr lang="en-IN" dirty="0"/>
              <a:t>2. </a:t>
            </a:r>
            <a:r>
              <a:rPr dirty="0"/>
              <a:t>Calculate total vs delayed shipments per warehouse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B7C72-E8AA-D521-FA79-0C70C4B8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3569"/>
            <a:ext cx="4114800" cy="1641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EB3E0-7AEA-91EB-EEF3-BEF4F017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88456"/>
            <a:ext cx="4114800" cy="1641232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D47BF7-387E-56EA-3333-3732A6139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68" y="2294931"/>
            <a:ext cx="3957711" cy="181987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5203F0-F268-C008-C814-F03A5749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967" y="4388456"/>
            <a:ext cx="3957711" cy="1798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C24ECD-DC58-B66C-2F46-D47F78C2473B}"/>
              </a:ext>
            </a:extLst>
          </p:cNvPr>
          <p:cNvSpPr txBox="1"/>
          <p:nvPr/>
        </p:nvSpPr>
        <p:spPr>
          <a:xfrm>
            <a:off x="349045" y="259619"/>
            <a:ext cx="6602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Use CTEs to find bottleneck warehouses (processing &gt; global avg)</a:t>
            </a:r>
          </a:p>
          <a:p>
            <a:r>
              <a:rPr lang="en-US" dirty="0"/>
              <a:t>4. Rank warehouses based on on-time delivery percentage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6800E9-3B6A-DABE-64EC-5E6A7265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7" y="1269505"/>
            <a:ext cx="4250238" cy="1860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981852-FC10-770B-DC82-BDD4EBF1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718977"/>
            <a:ext cx="3957861" cy="173225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1289B8-8151-4844-0A4D-DAC8F8792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87" y="1187980"/>
            <a:ext cx="4114800" cy="202360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4494D-238E-3338-2367-C9E7F06CE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725" y="3718977"/>
            <a:ext cx="3957861" cy="1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557" y="224652"/>
            <a:ext cx="4822723" cy="551272"/>
          </a:xfrm>
        </p:spPr>
        <p:txBody>
          <a:bodyPr>
            <a:normAutofit/>
          </a:bodyPr>
          <a:lstStyle/>
          <a:p>
            <a:r>
              <a:rPr sz="2400" dirty="0"/>
              <a:t>Task 5: Delivery Agent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65109"/>
            <a:ext cx="545982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 </a:t>
            </a:r>
            <a:r>
              <a:rPr dirty="0"/>
              <a:t>Rank agents per route by on-time delivery percentage</a:t>
            </a:r>
          </a:p>
          <a:p>
            <a:r>
              <a:rPr lang="en-IN" dirty="0"/>
              <a:t>2.</a:t>
            </a:r>
            <a:r>
              <a:rPr dirty="0"/>
              <a:t> Find agents with on-time % &lt; 80%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3E83D-5A12-CFCF-46DD-C38B0ECE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1" y="1830401"/>
            <a:ext cx="3880356" cy="182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46519-EBF0-5420-E3B4-C6ECE75D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" y="3900195"/>
            <a:ext cx="3912081" cy="160042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DF847A-B332-C407-180B-61881C77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153" y="1830401"/>
            <a:ext cx="3704253" cy="1790969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EF4E9F-0497-CC21-83A4-AD5B1B3F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515" y="3900195"/>
            <a:ext cx="3704254" cy="16755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B6B45-3D6C-A8D2-A488-1C23EB2C9230}"/>
              </a:ext>
            </a:extLst>
          </p:cNvPr>
          <p:cNvSpPr txBox="1"/>
          <p:nvPr/>
        </p:nvSpPr>
        <p:spPr>
          <a:xfrm>
            <a:off x="165252" y="232006"/>
            <a:ext cx="5421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Compare avg speed of top 5 vs bottom 5 agents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838AE-11DB-8A8A-75D6-ACD41476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2" y="778333"/>
            <a:ext cx="3611938" cy="268721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CF7351-BABC-7E24-C0B4-28B9B488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552" y="778333"/>
            <a:ext cx="3861098" cy="131172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6CDEEA-31F6-892F-EC71-D1BBD6BF1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551" y="2267053"/>
            <a:ext cx="3861097" cy="13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9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202"/>
          </a:xfrm>
        </p:spPr>
        <p:txBody>
          <a:bodyPr>
            <a:normAutofit/>
          </a:bodyPr>
          <a:lstStyle/>
          <a:p>
            <a:r>
              <a:rPr sz="2400" dirty="0"/>
              <a:t>Task 6: Shipment Tracking Analytics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88720"/>
            <a:ext cx="519283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 </a:t>
            </a:r>
            <a:r>
              <a:rPr dirty="0"/>
              <a:t>List last checkpoint and time for each order</a:t>
            </a:r>
          </a:p>
          <a:p>
            <a:r>
              <a:rPr lang="en-IN" dirty="0"/>
              <a:t>2.</a:t>
            </a:r>
            <a:r>
              <a:rPr dirty="0"/>
              <a:t> Find most common delay reasons (excluding None)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94BAF-0CB6-2499-F1A8-28B28EB5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53921"/>
            <a:ext cx="3928189" cy="1595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3A498-3CD1-E768-3127-C89921F5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91357"/>
            <a:ext cx="4299062" cy="1504095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BA026F-8638-8735-7896-0668A26E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51" y="2453921"/>
            <a:ext cx="3564294" cy="1694569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9D32C9-E775-14BE-4A21-B73BFDE09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151" y="4391357"/>
            <a:ext cx="3564294" cy="18099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793272-9C59-B75C-E86C-4433C84E2079}"/>
              </a:ext>
            </a:extLst>
          </p:cNvPr>
          <p:cNvSpPr txBox="1"/>
          <p:nvPr/>
        </p:nvSpPr>
        <p:spPr>
          <a:xfrm>
            <a:off x="335902" y="277199"/>
            <a:ext cx="5299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Identify orders with &gt;2 delayed checkpoints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5DF8A-3888-978E-F1B6-CE4083A5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869047"/>
            <a:ext cx="4012165" cy="159423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D1BDE-002F-2CA4-C6DA-BE4B5875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83" y="869047"/>
            <a:ext cx="4012165" cy="15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sz="2400" dirty="0"/>
              <a:t>Task 7: Advanced KPI Reporting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6297"/>
            <a:ext cx="556793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</a:t>
            </a:r>
            <a:r>
              <a:rPr dirty="0"/>
              <a:t> Calculate avg delivery delay per region (</a:t>
            </a:r>
            <a:r>
              <a:rPr dirty="0" err="1"/>
              <a:t>Start_Location</a:t>
            </a:r>
            <a:r>
              <a:rPr dirty="0"/>
              <a:t>)</a:t>
            </a:r>
          </a:p>
          <a:p>
            <a:r>
              <a:rPr lang="en-IN" dirty="0"/>
              <a:t>2.</a:t>
            </a:r>
            <a:r>
              <a:rPr dirty="0"/>
              <a:t> Compute On-Time Delivery 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8F1D3-D2D7-6422-100E-DBB77B75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1524"/>
            <a:ext cx="4114800" cy="1497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BD68D5-B2A9-2C15-0485-CCCFF611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2" y="4398761"/>
            <a:ext cx="4086808" cy="1027612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A364A6-75E8-F0DF-65A9-E4537674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48" y="2185000"/>
            <a:ext cx="3452327" cy="1752518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DB45DC-505E-BE5E-DCC7-EEC4AC81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766" y="4240141"/>
            <a:ext cx="3349690" cy="16266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2F6167-43A0-118A-96DF-7B6416A22AD1}"/>
              </a:ext>
            </a:extLst>
          </p:cNvPr>
          <p:cNvSpPr txBox="1"/>
          <p:nvPr/>
        </p:nvSpPr>
        <p:spPr>
          <a:xfrm>
            <a:off x="401216" y="2678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3. Calculate </a:t>
            </a:r>
            <a:r>
              <a:rPr lang="en-IN" dirty="0" err="1"/>
              <a:t>avg</a:t>
            </a:r>
            <a:r>
              <a:rPr lang="en-IN" dirty="0"/>
              <a:t> traffic delay per route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6DDA0-EAED-E9E0-07DA-DC33C098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928076"/>
            <a:ext cx="3844336" cy="152421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052419-91BC-7192-7708-94859C51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06" y="928076"/>
            <a:ext cx="3135086" cy="166909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26A54E-7454-842E-F01D-F39EE91D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18" y="2849498"/>
            <a:ext cx="4979188" cy="2822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5AE4C-CE1F-C688-9DD4-D0AE8625B157}"/>
              </a:ext>
            </a:extLst>
          </p:cNvPr>
          <p:cNvSpPr txBox="1"/>
          <p:nvPr/>
        </p:nvSpPr>
        <p:spPr>
          <a:xfrm>
            <a:off x="5122507" y="2849498"/>
            <a:ext cx="402149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Recommendations: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Routes R014, R007, and R009 have the highest average traffic delays—these need urgent improvement.​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West </a:t>
            </a:r>
            <a:r>
              <a:rPr lang="en-US" sz="1400" b="0" i="0" dirty="0" err="1">
                <a:effectLst/>
                <a:latin typeface="fkGroteskNeue"/>
              </a:rPr>
              <a:t>Calvinview</a:t>
            </a:r>
            <a:r>
              <a:rPr lang="en-US" sz="1400" b="0" i="0" dirty="0">
                <a:effectLst/>
                <a:latin typeface="fkGroteskNeue"/>
              </a:rPr>
              <a:t> and South </a:t>
            </a:r>
            <a:r>
              <a:rPr lang="en-US" sz="1400" b="0" i="0" dirty="0" err="1">
                <a:effectLst/>
                <a:latin typeface="fkGroteskNeue"/>
              </a:rPr>
              <a:t>Johnville</a:t>
            </a:r>
            <a:r>
              <a:rPr lang="en-US" sz="1400" b="0" i="0" dirty="0">
                <a:effectLst/>
                <a:latin typeface="fkGroteskNeue"/>
              </a:rPr>
              <a:t> have the most delayed deliveries by region.​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Improve problem routes and regions, and review your on-time delivery percentage calculation for accurate tracking.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C6525-290B-8591-C5D5-61812B56E09B}"/>
              </a:ext>
            </a:extLst>
          </p:cNvPr>
          <p:cNvSpPr txBox="1"/>
          <p:nvPr/>
        </p:nvSpPr>
        <p:spPr>
          <a:xfrm>
            <a:off x="1590843" y="2829833"/>
            <a:ext cx="265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Logistics KPI Dashboard</a:t>
            </a:r>
          </a:p>
        </p:txBody>
      </p:sp>
    </p:spTree>
    <p:extLst>
      <p:ext uri="{BB962C8B-B14F-4D97-AF65-F5344CB8AC3E}">
        <p14:creationId xmlns:p14="http://schemas.microsoft.com/office/powerpoint/2010/main" val="176233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2725-ECF3-3891-810C-3DDEA014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9" y="2368909"/>
            <a:ext cx="8942438" cy="1143000"/>
          </a:xfrm>
        </p:spPr>
        <p:txBody>
          <a:bodyPr>
            <a:normAutofit/>
          </a:bodyPr>
          <a:lstStyle/>
          <a:p>
            <a:r>
              <a:rPr lang="en-US" sz="1800" b="1" dirty="0"/>
              <a:t>Presentation video link :- </a:t>
            </a:r>
            <a:r>
              <a:rPr lang="en-US" sz="1800" dirty="0"/>
              <a:t>https://drive.google.com/file/d/16k_GEQGha2Eb3Y8gG7bJX76pYyImLtVL/view?usp=sharing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9008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32527-E374-8C03-B025-ABF3BF4A549C}"/>
              </a:ext>
            </a:extLst>
          </p:cNvPr>
          <p:cNvSpPr txBox="1"/>
          <p:nvPr/>
        </p:nvSpPr>
        <p:spPr>
          <a:xfrm>
            <a:off x="432619" y="151046"/>
            <a:ext cx="280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Creation of Tables : Queries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B5BAF-977B-994F-7114-E49EF5610EE2}"/>
              </a:ext>
            </a:extLst>
          </p:cNvPr>
          <p:cNvSpPr txBox="1"/>
          <p:nvPr/>
        </p:nvSpPr>
        <p:spPr>
          <a:xfrm>
            <a:off x="491613" y="737419"/>
            <a:ext cx="29791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For Orders:</a:t>
            </a:r>
          </a:p>
          <a:p>
            <a:r>
              <a:rPr lang="en-IN" sz="1200" dirty="0"/>
              <a:t>CREATE TABLE Orders (  </a:t>
            </a:r>
            <a:r>
              <a:rPr lang="en-IN" sz="1200" dirty="0" err="1"/>
              <a:t>Order_ID</a:t>
            </a:r>
            <a:r>
              <a:rPr lang="en-IN" sz="1200" dirty="0"/>
              <a:t> VARCHAR(10) PRIMARY KEY,  Customer_ID VARCHAR(10),  </a:t>
            </a:r>
            <a:r>
              <a:rPr lang="en-IN" sz="1200" dirty="0" err="1"/>
              <a:t>Warehouse_ID</a:t>
            </a:r>
            <a:r>
              <a:rPr lang="en-IN" sz="1200" dirty="0"/>
              <a:t> VARCHAR(10),  </a:t>
            </a:r>
            <a:r>
              <a:rPr lang="en-IN" sz="1200" dirty="0" err="1"/>
              <a:t>Route_ID</a:t>
            </a:r>
            <a:r>
              <a:rPr lang="en-IN" sz="1200" dirty="0"/>
              <a:t> VARCHAR(10),  </a:t>
            </a:r>
            <a:r>
              <a:rPr lang="en-IN" sz="1200" dirty="0" err="1"/>
              <a:t>Order_Date</a:t>
            </a:r>
            <a:r>
              <a:rPr lang="en-IN" sz="1200" dirty="0"/>
              <a:t> DATE,  </a:t>
            </a:r>
            <a:r>
              <a:rPr lang="en-IN" sz="1200" dirty="0" err="1"/>
              <a:t>Expected_Delivery_Date</a:t>
            </a:r>
            <a:r>
              <a:rPr lang="en-IN" sz="1200" dirty="0"/>
              <a:t> DATE,  </a:t>
            </a:r>
            <a:r>
              <a:rPr lang="en-IN" sz="1200" dirty="0" err="1"/>
              <a:t>Actual_Delivery_Date</a:t>
            </a:r>
            <a:r>
              <a:rPr lang="en-IN" sz="1200" dirty="0"/>
              <a:t> DATE,  </a:t>
            </a:r>
            <a:r>
              <a:rPr lang="en-IN" sz="1200" dirty="0" err="1"/>
              <a:t>Delivery_Status</a:t>
            </a:r>
            <a:r>
              <a:rPr lang="en-IN" sz="1200" dirty="0"/>
              <a:t> VARCHAR(20));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B17DD-FEDD-48D0-BDBC-DE0770EE4591}"/>
              </a:ext>
            </a:extLst>
          </p:cNvPr>
          <p:cNvSpPr txBox="1"/>
          <p:nvPr/>
        </p:nvSpPr>
        <p:spPr>
          <a:xfrm>
            <a:off x="491613" y="2244859"/>
            <a:ext cx="2644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For Routes:</a:t>
            </a:r>
          </a:p>
          <a:p>
            <a:r>
              <a:rPr lang="en-IN" sz="1200" dirty="0"/>
              <a:t>CREATE TABLE Routes (  </a:t>
            </a:r>
          </a:p>
          <a:p>
            <a:r>
              <a:rPr lang="en-IN" sz="1200" dirty="0" err="1"/>
              <a:t>Route_ID</a:t>
            </a:r>
            <a:r>
              <a:rPr lang="en-IN" sz="1200" dirty="0"/>
              <a:t> VARCHAR(10)</a:t>
            </a:r>
          </a:p>
          <a:p>
            <a:r>
              <a:rPr lang="en-IN" sz="1200" dirty="0"/>
              <a:t> PRIMARY KEY,  </a:t>
            </a:r>
            <a:r>
              <a:rPr lang="en-IN" sz="1200" dirty="0" err="1"/>
              <a:t>Start_Location</a:t>
            </a:r>
            <a:r>
              <a:rPr lang="en-IN" sz="1200" dirty="0"/>
              <a:t> VARCHAR(100),  </a:t>
            </a:r>
            <a:r>
              <a:rPr lang="en-IN" sz="1200" dirty="0" err="1"/>
              <a:t>End_Location</a:t>
            </a:r>
            <a:r>
              <a:rPr lang="en-IN" sz="1200" dirty="0"/>
              <a:t> VARCHAR(100),  </a:t>
            </a:r>
            <a:r>
              <a:rPr lang="en-IN" sz="1200" dirty="0" err="1"/>
              <a:t>Distance_KM</a:t>
            </a:r>
            <a:r>
              <a:rPr lang="en-IN" sz="1200" dirty="0"/>
              <a:t> FLOAT,  </a:t>
            </a:r>
            <a:r>
              <a:rPr lang="en-IN" sz="1200" dirty="0" err="1"/>
              <a:t>Average_Travel_Time_Min</a:t>
            </a:r>
            <a:r>
              <a:rPr lang="en-IN" sz="1200" dirty="0"/>
              <a:t> INT,  </a:t>
            </a:r>
            <a:r>
              <a:rPr lang="en-IN" sz="1200" dirty="0" err="1"/>
              <a:t>Traffic_Delay_Min</a:t>
            </a:r>
            <a:r>
              <a:rPr lang="en-IN" sz="1200" dirty="0"/>
              <a:t> INT);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81CD7-8837-D49F-4B1D-C472835CB883}"/>
              </a:ext>
            </a:extLst>
          </p:cNvPr>
          <p:cNvSpPr txBox="1"/>
          <p:nvPr/>
        </p:nvSpPr>
        <p:spPr>
          <a:xfrm>
            <a:off x="491613" y="3814519"/>
            <a:ext cx="21827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For Warehouses:</a:t>
            </a:r>
          </a:p>
          <a:p>
            <a:r>
              <a:rPr lang="en-IN" sz="1200" dirty="0"/>
              <a:t>CREATE TABLE Warehouses (  </a:t>
            </a:r>
            <a:r>
              <a:rPr lang="en-IN" sz="1200" dirty="0" err="1"/>
              <a:t>Warehouse_ID</a:t>
            </a:r>
            <a:r>
              <a:rPr lang="en-IN" sz="1200" dirty="0"/>
              <a:t> VARCHAR(10) PRIMARY KEY,  Location VARCHAR(100),  </a:t>
            </a:r>
            <a:r>
              <a:rPr lang="en-IN" sz="1200" dirty="0" err="1"/>
              <a:t>Processing_Time_Min</a:t>
            </a:r>
            <a:r>
              <a:rPr lang="en-IN" sz="1200" dirty="0"/>
              <a:t> INT,  </a:t>
            </a:r>
            <a:r>
              <a:rPr lang="en-IN" sz="1200" dirty="0" err="1"/>
              <a:t>Dispatch_Time</a:t>
            </a:r>
            <a:r>
              <a:rPr lang="en-IN" sz="1200" dirty="0"/>
              <a:t> TIME);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0821D-66A7-A664-4D95-3146C77E2D91}"/>
              </a:ext>
            </a:extLst>
          </p:cNvPr>
          <p:cNvSpPr txBox="1"/>
          <p:nvPr/>
        </p:nvSpPr>
        <p:spPr>
          <a:xfrm>
            <a:off x="491613" y="5321959"/>
            <a:ext cx="2580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For </a:t>
            </a:r>
            <a:r>
              <a:rPr lang="en-IN" sz="1200" b="1" dirty="0" err="1"/>
              <a:t>DeliveryAgents</a:t>
            </a:r>
            <a:r>
              <a:rPr lang="en-IN" sz="1200" b="1" dirty="0"/>
              <a:t>:</a:t>
            </a:r>
          </a:p>
          <a:p>
            <a:r>
              <a:rPr lang="en-IN" sz="1200" dirty="0"/>
              <a:t>CREATE TABLE </a:t>
            </a:r>
            <a:r>
              <a:rPr lang="en-IN" sz="1200" dirty="0" err="1"/>
              <a:t>DeliveryAgents</a:t>
            </a:r>
            <a:r>
              <a:rPr lang="en-IN" sz="1200" dirty="0"/>
              <a:t> (  </a:t>
            </a:r>
          </a:p>
          <a:p>
            <a:r>
              <a:rPr lang="en-IN" sz="1200" dirty="0" err="1"/>
              <a:t>Agent_ID</a:t>
            </a:r>
            <a:r>
              <a:rPr lang="en-IN" sz="1200" dirty="0"/>
              <a:t> VARCHAR(10) PRIMARY KEY,  </a:t>
            </a:r>
            <a:r>
              <a:rPr lang="en-IN" sz="1200" dirty="0" err="1"/>
              <a:t>Route_ID</a:t>
            </a:r>
            <a:r>
              <a:rPr lang="en-IN" sz="1200" dirty="0"/>
              <a:t> VARCHAR(10),  </a:t>
            </a:r>
            <a:r>
              <a:rPr lang="en-IN" sz="1200" dirty="0" err="1"/>
              <a:t>Shift_Hours</a:t>
            </a:r>
            <a:r>
              <a:rPr lang="en-IN" sz="1200" dirty="0"/>
              <a:t> INT,  </a:t>
            </a:r>
            <a:r>
              <a:rPr lang="en-IN" sz="1200" dirty="0" err="1"/>
              <a:t>Avg_Speed_KM_HR</a:t>
            </a:r>
            <a:r>
              <a:rPr lang="en-IN" sz="1200" dirty="0"/>
              <a:t> INT,  </a:t>
            </a:r>
            <a:r>
              <a:rPr lang="en-IN" sz="1200" dirty="0" err="1"/>
              <a:t>On_Time_Percentage</a:t>
            </a:r>
            <a:r>
              <a:rPr lang="en-IN" sz="1200" dirty="0"/>
              <a:t> FLOAT)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DBD02B-1EAA-B9AB-0D0A-74B6C434097B}"/>
              </a:ext>
            </a:extLst>
          </p:cNvPr>
          <p:cNvSpPr txBox="1"/>
          <p:nvPr/>
        </p:nvSpPr>
        <p:spPr>
          <a:xfrm>
            <a:off x="5230761" y="520378"/>
            <a:ext cx="25170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For </a:t>
            </a:r>
            <a:r>
              <a:rPr lang="en-IN" sz="1200" b="1" dirty="0" err="1"/>
              <a:t>ShipmentTracking</a:t>
            </a:r>
            <a:r>
              <a:rPr lang="en-IN" sz="1200" b="1" dirty="0"/>
              <a:t>:</a:t>
            </a:r>
          </a:p>
          <a:p>
            <a:r>
              <a:rPr lang="en-IN" sz="1200" dirty="0"/>
              <a:t>CREATE TABLE </a:t>
            </a:r>
            <a:r>
              <a:rPr lang="en-IN" sz="1200" dirty="0" err="1"/>
              <a:t>ShipmentTracking</a:t>
            </a:r>
            <a:r>
              <a:rPr lang="en-IN" sz="1200" dirty="0"/>
              <a:t> (  </a:t>
            </a:r>
            <a:r>
              <a:rPr lang="en-IN" sz="1200" dirty="0" err="1"/>
              <a:t>Shipment_ID</a:t>
            </a:r>
            <a:r>
              <a:rPr lang="en-IN" sz="1200" dirty="0"/>
              <a:t> VARCHAR(10) PRIMARY KEY,  </a:t>
            </a:r>
            <a:r>
              <a:rPr lang="en-IN" sz="1200" dirty="0" err="1"/>
              <a:t>Order_ID</a:t>
            </a:r>
            <a:r>
              <a:rPr lang="en-IN" sz="1200" dirty="0"/>
              <a:t> VARCHAR(10),  Checkpoint VARCHAR(50),  </a:t>
            </a:r>
            <a:r>
              <a:rPr lang="en-IN" sz="1200" dirty="0" err="1"/>
              <a:t>Checkpoint_Time</a:t>
            </a:r>
            <a:r>
              <a:rPr lang="en-IN" sz="1200" dirty="0"/>
              <a:t> DATE,  </a:t>
            </a:r>
            <a:r>
              <a:rPr lang="en-IN" sz="1200" dirty="0" err="1"/>
              <a:t>Delay_Reason</a:t>
            </a:r>
            <a:r>
              <a:rPr lang="en-IN" sz="1200" dirty="0"/>
              <a:t> VARCHAR(100));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141558-B21D-8B9B-45CC-0D3D316B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761" y="1941622"/>
            <a:ext cx="2230085" cy="2452036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75DE6C-11FA-E5EA-7BBE-A32FA6BA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32" y="4916378"/>
            <a:ext cx="3116826" cy="1698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938B68-0E20-5AAB-6D93-D7FC7FEC299E}"/>
              </a:ext>
            </a:extLst>
          </p:cNvPr>
          <p:cNvSpPr txBox="1"/>
          <p:nvPr/>
        </p:nvSpPr>
        <p:spPr>
          <a:xfrm>
            <a:off x="4104970" y="4520991"/>
            <a:ext cx="36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importing in Respective Tables: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7588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477" y="137637"/>
            <a:ext cx="4921045" cy="639762"/>
          </a:xfrm>
        </p:spPr>
        <p:txBody>
          <a:bodyPr>
            <a:normAutofit/>
          </a:bodyPr>
          <a:lstStyle/>
          <a:p>
            <a:r>
              <a:rPr sz="2400" dirty="0"/>
              <a:t>Task 1: Data Cleaning &amp; Preparation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86248"/>
            <a:ext cx="55464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pPr marL="342900" indent="-342900">
              <a:buFont typeface="+mj-lt"/>
              <a:buAutoNum type="arabicPeriod"/>
            </a:pPr>
            <a:r>
              <a:rPr dirty="0"/>
              <a:t>Identify and delete duplicate </a:t>
            </a:r>
            <a:r>
              <a:rPr dirty="0" err="1"/>
              <a:t>Order_ID</a:t>
            </a:r>
            <a:r>
              <a:rPr dirty="0"/>
              <a:t> records</a:t>
            </a:r>
          </a:p>
          <a:p>
            <a:pPr marL="342900" indent="-342900">
              <a:buFont typeface="+mj-lt"/>
              <a:buAutoNum type="arabicPeriod"/>
            </a:pPr>
            <a:r>
              <a:rPr dirty="0"/>
              <a:t>Replace NULL </a:t>
            </a:r>
            <a:r>
              <a:rPr dirty="0" err="1"/>
              <a:t>Traffic_Delay_Min</a:t>
            </a:r>
            <a:r>
              <a:rPr dirty="0"/>
              <a:t> with route average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874F31-31E9-E79B-7335-C8DDF91E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85"/>
          <a:stretch>
            <a:fillRect/>
          </a:stretch>
        </p:blipFill>
        <p:spPr>
          <a:xfrm>
            <a:off x="4660492" y="1924209"/>
            <a:ext cx="4346839" cy="11628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32938-1DA7-5B81-B511-B644A015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982"/>
          <a:stretch>
            <a:fillRect/>
          </a:stretch>
        </p:blipFill>
        <p:spPr>
          <a:xfrm>
            <a:off x="4660492" y="3301721"/>
            <a:ext cx="4346839" cy="1325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B16D5-85E0-CDC7-1BC6-6ED2DD9E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492" y="5010539"/>
            <a:ext cx="4325701" cy="17539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959EA-10A0-AF59-7883-881679365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9" y="1828800"/>
            <a:ext cx="3814061" cy="2626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E85FD-B36F-15CF-C492-1F814019C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08" y="4730620"/>
            <a:ext cx="4114800" cy="1989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C16630-0A0E-695B-AAA7-D12CF4D11084}"/>
              </a:ext>
            </a:extLst>
          </p:cNvPr>
          <p:cNvSpPr txBox="1"/>
          <p:nvPr/>
        </p:nvSpPr>
        <p:spPr>
          <a:xfrm>
            <a:off x="550607" y="353565"/>
            <a:ext cx="5830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Convert all date columns to YYYY-MM-DD format</a:t>
            </a:r>
          </a:p>
          <a:p>
            <a:r>
              <a:rPr lang="en-US" dirty="0"/>
              <a:t>4.  Ensure </a:t>
            </a:r>
            <a:r>
              <a:rPr lang="en-US" dirty="0" err="1"/>
              <a:t>Actual_Delivery_Date</a:t>
            </a:r>
            <a:r>
              <a:rPr lang="en-US" dirty="0"/>
              <a:t> is not before </a:t>
            </a:r>
            <a:r>
              <a:rPr lang="en-US" dirty="0" err="1"/>
              <a:t>Order_Date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67E35-B51C-3F23-DD2A-26E8B57A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7" y="1444580"/>
            <a:ext cx="4471304" cy="1731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80BCD-EE4A-6EA8-21B6-8023F736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" y="3832617"/>
            <a:ext cx="4471303" cy="145418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45A1CA-E15B-75F1-6D77-33A1528E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295" y="1108569"/>
            <a:ext cx="4126884" cy="2320431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BE2EEF-6BCE-137D-DD7F-A2527F5ED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295" y="3695195"/>
            <a:ext cx="4126884" cy="19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2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601"/>
          </a:xfrm>
        </p:spPr>
        <p:txBody>
          <a:bodyPr>
            <a:normAutofit/>
          </a:bodyPr>
          <a:lstStyle/>
          <a:p>
            <a:r>
              <a:rPr sz="2400" dirty="0"/>
              <a:t>Task 2: Delivery Delay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65239"/>
            <a:ext cx="485222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</a:t>
            </a:r>
            <a:r>
              <a:rPr dirty="0"/>
              <a:t> Calculate delivery delay (in days) for each order</a:t>
            </a:r>
          </a:p>
          <a:p>
            <a:r>
              <a:rPr lang="en-IN" dirty="0"/>
              <a:t>2. </a:t>
            </a:r>
            <a:r>
              <a:rPr dirty="0"/>
              <a:t>Find top 10 delayed routes by average delay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083F2-18D6-DCE4-181F-B3B4A9BB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7" y="2163679"/>
            <a:ext cx="4391464" cy="1631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0D2A0-6B86-A2B7-69B8-3D4A21A5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6" y="4482376"/>
            <a:ext cx="4208584" cy="170521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6FAB76-66EC-A512-BD63-F72D481E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151" y="1972447"/>
            <a:ext cx="3581649" cy="2013861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14294F-A593-4E35-D213-28E34266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50" y="4356646"/>
            <a:ext cx="3581649" cy="2005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4104C-88A6-A6E6-D22A-E5E00CB1DFEB}"/>
              </a:ext>
            </a:extLst>
          </p:cNvPr>
          <p:cNvSpPr txBox="1"/>
          <p:nvPr/>
        </p:nvSpPr>
        <p:spPr>
          <a:xfrm>
            <a:off x="269630" y="407349"/>
            <a:ext cx="4618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Rank orders by delay within each warehouse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9CE48-CCA1-D71B-3DA3-7687FA62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1219200"/>
            <a:ext cx="4618893" cy="173698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9B9D0B-2B82-8F0D-88FA-09CC0EF6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568" y="1050175"/>
            <a:ext cx="3861354" cy="2075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40C75-4202-935A-EA47-74C108093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8779"/>
            <a:ext cx="4888522" cy="2903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26DBE-4123-4B25-9340-EAD9D18788F8}"/>
              </a:ext>
            </a:extLst>
          </p:cNvPr>
          <p:cNvSpPr txBox="1"/>
          <p:nvPr/>
        </p:nvSpPr>
        <p:spPr>
          <a:xfrm>
            <a:off x="4989569" y="3348779"/>
            <a:ext cx="41544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1" i="0" dirty="0">
                <a:effectLst/>
                <a:latin typeface="fkGrotesk"/>
              </a:rPr>
              <a:t>Insights: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Some routes (R003, R017, R002, R013) have much higher delivery delays, close to or above 1 day, compared to others.​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Most other routes have moderate delays (0.4 to 0.8 days), but still need monitoring for efficiency.​</a:t>
            </a:r>
          </a:p>
          <a:p>
            <a:pPr algn="l">
              <a:buNone/>
            </a:pPr>
            <a:r>
              <a:rPr lang="en-US" sz="1400" b="1" i="0" dirty="0">
                <a:effectLst/>
                <a:latin typeface="fkGrotesk"/>
              </a:rPr>
              <a:t>Recommendations: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Focus on improving the top delayed routes (R003, R017, R002, R013) to bring down delays check for traffic, warehouse, or process issues.​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Monitor moderate routes regularly so minor delays do not increase.​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Use route performance data to find and fix delivery bottlenecks, keeping overall service reliable.</a:t>
            </a:r>
          </a:p>
        </p:txBody>
      </p:sp>
    </p:spTree>
    <p:extLst>
      <p:ext uri="{BB962C8B-B14F-4D97-AF65-F5344CB8AC3E}">
        <p14:creationId xmlns:p14="http://schemas.microsoft.com/office/powerpoint/2010/main" val="446280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1202"/>
          </a:xfrm>
        </p:spPr>
        <p:txBody>
          <a:bodyPr>
            <a:normAutofit/>
          </a:bodyPr>
          <a:lstStyle/>
          <a:p>
            <a:r>
              <a:rPr sz="2400" dirty="0"/>
              <a:t>Task 3: Route Optimization Insights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588" y="1005840"/>
            <a:ext cx="598368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Insights / How is this task performed:</a:t>
            </a:r>
          </a:p>
          <a:p>
            <a:r>
              <a:rPr lang="en-IN" dirty="0"/>
              <a:t>1. </a:t>
            </a:r>
            <a:r>
              <a:rPr dirty="0"/>
              <a:t>Calculate avg delivery time, avg traffic delay, efficiency ratio</a:t>
            </a:r>
          </a:p>
          <a:p>
            <a:r>
              <a:rPr lang="en-IN" dirty="0"/>
              <a:t>2. I</a:t>
            </a:r>
            <a:r>
              <a:rPr dirty="0" err="1"/>
              <a:t>dentify</a:t>
            </a:r>
            <a:r>
              <a:rPr dirty="0"/>
              <a:t> 3 routes with worst efficiency ratio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21AD5-FF1E-A86E-178C-1847A683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112050"/>
            <a:ext cx="4389120" cy="2193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695B5-B22B-92E2-DC0B-D33F133A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0" y="4524610"/>
            <a:ext cx="4389121" cy="1524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B0167-9B92-D8AF-E699-5D3BFDD2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5" y="2112050"/>
            <a:ext cx="3915509" cy="192816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3B9E4-4CA4-2280-B9A0-0E6D8BCD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660" y="4367193"/>
            <a:ext cx="3851032" cy="1839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BC2EB-97BE-11FB-D7DA-977D28EA0E6C}"/>
              </a:ext>
            </a:extLst>
          </p:cNvPr>
          <p:cNvSpPr txBox="1"/>
          <p:nvPr/>
        </p:nvSpPr>
        <p:spPr>
          <a:xfrm>
            <a:off x="466159" y="455897"/>
            <a:ext cx="648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Find routes with &gt;20% delayed shipments</a:t>
            </a:r>
          </a:p>
          <a:p>
            <a:r>
              <a:rPr lang="en-US" dirty="0"/>
              <a:t>4. Recommend potential routes for 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D03EC-1C37-06BE-A911-5A91A8D5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5" y="1463504"/>
            <a:ext cx="4226325" cy="179095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6EC618-903F-90B8-E247-9E5918B0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51" y="1463504"/>
            <a:ext cx="4094956" cy="1760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25B70-9AB3-8CA9-7C85-E9BADC54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25" y="3472211"/>
            <a:ext cx="4404851" cy="1967543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7BF2ED-ABCF-B3E0-4399-5DE6A5D3C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60" y="3572601"/>
            <a:ext cx="4030048" cy="1967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8B4E13-0147-10E6-F88D-5C398F680DFD}"/>
              </a:ext>
            </a:extLst>
          </p:cNvPr>
          <p:cNvSpPr txBox="1"/>
          <p:nvPr/>
        </p:nvSpPr>
        <p:spPr>
          <a:xfrm>
            <a:off x="199974" y="5450715"/>
            <a:ext cx="89440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1" i="0" dirty="0">
                <a:effectLst/>
                <a:latin typeface="fkGrotesk"/>
              </a:rPr>
              <a:t>Recommendations: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Prioritize route optimization for those with high </a:t>
            </a:r>
            <a:r>
              <a:rPr lang="en-US" sz="1400" b="0" i="0" dirty="0" err="1">
                <a:effectLst/>
                <a:latin typeface="berkeleyMono"/>
              </a:rPr>
              <a:t>Traffic_Delay_Min</a:t>
            </a:r>
            <a:r>
              <a:rPr lang="en-US" sz="1400" b="0" i="0" dirty="0">
                <a:effectLst/>
                <a:latin typeface="fkGroteskNeue"/>
              </a:rPr>
              <a:t> and </a:t>
            </a:r>
            <a:r>
              <a:rPr lang="en-US" sz="1400" b="0" i="0" dirty="0" err="1">
                <a:effectLst/>
                <a:latin typeface="berkeleyMono"/>
              </a:rPr>
              <a:t>Average_Travel_Time_Min</a:t>
            </a:r>
            <a:r>
              <a:rPr lang="en-US" sz="1400" b="0" i="0" dirty="0">
                <a:effectLst/>
                <a:latin typeface="fkGroteskNeue"/>
              </a:rPr>
              <a:t>; these routes may benefit from revised schedules or alternate paths.​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Investigate recurring delay reasons from </a:t>
            </a:r>
            <a:r>
              <a:rPr lang="en-US" sz="1400" b="0" i="0" dirty="0" err="1">
                <a:effectLst/>
                <a:latin typeface="berkeleyMono"/>
              </a:rPr>
              <a:t>shipmenttracking</a:t>
            </a:r>
            <a:r>
              <a:rPr lang="en-US" sz="1400" b="0" i="0" dirty="0">
                <a:effectLst/>
                <a:latin typeface="fkGroteskNeue"/>
              </a:rPr>
              <a:t> to fix operational issues at specific checkpoints, reducing repeat delays</a:t>
            </a:r>
          </a:p>
        </p:txBody>
      </p:sp>
    </p:spTree>
    <p:extLst>
      <p:ext uri="{BB962C8B-B14F-4D97-AF65-F5344CB8AC3E}">
        <p14:creationId xmlns:p14="http://schemas.microsoft.com/office/powerpoint/2010/main" val="222806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13B29-4F23-AB4B-E03E-74EDBB2B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08" y="421874"/>
            <a:ext cx="4755830" cy="2815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9041E-16DD-D1EB-DB33-03432097AA7A}"/>
              </a:ext>
            </a:extLst>
          </p:cNvPr>
          <p:cNvSpPr txBox="1"/>
          <p:nvPr/>
        </p:nvSpPr>
        <p:spPr>
          <a:xfrm>
            <a:off x="188304" y="3020638"/>
            <a:ext cx="8355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effectLst/>
                <a:latin typeface="fkGroteskNeue"/>
              </a:rPr>
              <a:t>Insight: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Routes R016, R006, and R008 are the least efficient and need improvement.</a:t>
            </a:r>
          </a:p>
          <a:p>
            <a:pPr algn="l">
              <a:buNone/>
            </a:pPr>
            <a:r>
              <a:rPr lang="en-US" b="1" i="0" dirty="0">
                <a:effectLst/>
                <a:latin typeface="fkGroteskNeue"/>
              </a:rPr>
              <a:t>Recommendations:</a:t>
            </a:r>
            <a:br>
              <a:rPr lang="en-US" b="0" i="0" dirty="0">
                <a:effectLst/>
                <a:latin typeface="fkGroteskNeue"/>
              </a:rPr>
            </a:br>
            <a:r>
              <a:rPr lang="en-US" b="0" i="0" dirty="0">
                <a:effectLst/>
                <a:latin typeface="fkGroteskNeue"/>
              </a:rPr>
              <a:t>Focus on fixing these low-efficiency routes—try rerouting or checking for regular traffic</a:t>
            </a:r>
          </a:p>
        </p:txBody>
      </p:sp>
    </p:spTree>
    <p:extLst>
      <p:ext uri="{BB962C8B-B14F-4D97-AF65-F5344CB8AC3E}">
        <p14:creationId xmlns:p14="http://schemas.microsoft.com/office/powerpoint/2010/main" val="347709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880</Words>
  <Application>Microsoft Office PowerPoint</Application>
  <PresentationFormat>On-screen Show (4:3)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berkeleyMono</vt:lpstr>
      <vt:lpstr>Calibri</vt:lpstr>
      <vt:lpstr>fkGrotesk</vt:lpstr>
      <vt:lpstr>fkGroteskNeue</vt:lpstr>
      <vt:lpstr>Office Theme</vt:lpstr>
      <vt:lpstr>Logistics Optimization for Delivery Routes – Amazon</vt:lpstr>
      <vt:lpstr>PowerPoint Presentation</vt:lpstr>
      <vt:lpstr>Task 1: Data Cleaning &amp; Preparation</vt:lpstr>
      <vt:lpstr>PowerPoint Presentation</vt:lpstr>
      <vt:lpstr>Task 2: Delivery Delay Analysis</vt:lpstr>
      <vt:lpstr>PowerPoint Presentation</vt:lpstr>
      <vt:lpstr>Task 3: Route Optimization Insights</vt:lpstr>
      <vt:lpstr>PowerPoint Presentation</vt:lpstr>
      <vt:lpstr>PowerPoint Presentation</vt:lpstr>
      <vt:lpstr>Task 4: Warehouse Performance</vt:lpstr>
      <vt:lpstr>PowerPoint Presentation</vt:lpstr>
      <vt:lpstr>Task 5: Delivery Agent Performance</vt:lpstr>
      <vt:lpstr>PowerPoint Presentation</vt:lpstr>
      <vt:lpstr>Task 6: Shipment Tracking Analytics</vt:lpstr>
      <vt:lpstr>PowerPoint Presentation</vt:lpstr>
      <vt:lpstr>Task 7: Advanced KPI Reporting</vt:lpstr>
      <vt:lpstr>PowerPoint Presentation</vt:lpstr>
      <vt:lpstr>Presentation video link :- https://drive.google.com/file/d/16k_GEQGha2Eb3Y8gG7bJX76pYyImLtVL/view?usp=sharing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junaid uddin</dc:creator>
  <cp:keywords/>
  <dc:description>generated using python-pptx</dc:description>
  <cp:lastModifiedBy>junaid uddin</cp:lastModifiedBy>
  <cp:revision>5</cp:revision>
  <dcterms:created xsi:type="dcterms:W3CDTF">2013-01-27T09:14:16Z</dcterms:created>
  <dcterms:modified xsi:type="dcterms:W3CDTF">2025-11-04T15:00:58Z</dcterms:modified>
  <cp:category/>
</cp:coreProperties>
</file>